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4121" r:id="rId2"/>
  </p:sldMasterIdLst>
  <p:notesMasterIdLst>
    <p:notesMasterId r:id="rId31"/>
  </p:notesMasterIdLst>
  <p:handoutMasterIdLst>
    <p:handoutMasterId r:id="rId32"/>
  </p:handoutMasterIdLst>
  <p:sldIdLst>
    <p:sldId id="256" r:id="rId3"/>
    <p:sldId id="376" r:id="rId4"/>
    <p:sldId id="380" r:id="rId5"/>
    <p:sldId id="293" r:id="rId6"/>
    <p:sldId id="312" r:id="rId7"/>
    <p:sldId id="294" r:id="rId8"/>
    <p:sldId id="363" r:id="rId9"/>
    <p:sldId id="379" r:id="rId10"/>
    <p:sldId id="375" r:id="rId11"/>
    <p:sldId id="364" r:id="rId12"/>
    <p:sldId id="378" r:id="rId13"/>
    <p:sldId id="365" r:id="rId14"/>
    <p:sldId id="366" r:id="rId15"/>
    <p:sldId id="295" r:id="rId16"/>
    <p:sldId id="368" r:id="rId17"/>
    <p:sldId id="374" r:id="rId18"/>
    <p:sldId id="373" r:id="rId19"/>
    <p:sldId id="320" r:id="rId20"/>
    <p:sldId id="316" r:id="rId21"/>
    <p:sldId id="377" r:id="rId22"/>
    <p:sldId id="322" r:id="rId23"/>
    <p:sldId id="318" r:id="rId24"/>
    <p:sldId id="283" r:id="rId25"/>
    <p:sldId id="361" r:id="rId26"/>
    <p:sldId id="289" r:id="rId27"/>
    <p:sldId id="290" r:id="rId28"/>
    <p:sldId id="372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5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notesViewPr>
    <p:cSldViewPr>
      <p:cViewPr varScale="1">
        <p:scale>
          <a:sx n="84" d="100"/>
          <a:sy n="84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Pincomb" userId="940d92d515fb5ded" providerId="LiveId" clId="{7709104E-EA8E-4CFD-9485-3A706CD3DB9A}"/>
  </pc:docChgLst>
  <pc:docChgLst>
    <pc:chgData name="Arthur Pincomb" userId="940d92d515fb5ded" providerId="LiveId" clId="{1B09ADFF-11E3-4655-8AB4-E12954524DCC}"/>
    <pc:docChg chg="custSel modSld">
      <pc:chgData name="Arthur Pincomb" userId="940d92d515fb5ded" providerId="LiveId" clId="{1B09ADFF-11E3-4655-8AB4-E12954524DCC}" dt="2018-03-09T02:31:23.774" v="59" actId="20577"/>
      <pc:docMkLst>
        <pc:docMk/>
      </pc:docMkLst>
      <pc:sldChg chg="modSp">
        <pc:chgData name="Arthur Pincomb" userId="940d92d515fb5ded" providerId="LiveId" clId="{1B09ADFF-11E3-4655-8AB4-E12954524DCC}" dt="2018-02-23T22:29:12.936" v="58" actId="20577"/>
        <pc:sldMkLst>
          <pc:docMk/>
          <pc:sldMk cId="2286102794" sldId="256"/>
        </pc:sldMkLst>
        <pc:spChg chg="mod">
          <ac:chgData name="Arthur Pincomb" userId="940d92d515fb5ded" providerId="LiveId" clId="{1B09ADFF-11E3-4655-8AB4-E12954524DCC}" dt="2018-02-23T22:29:12.936" v="58" actId="20577"/>
          <ac:spMkLst>
            <pc:docMk/>
            <pc:sldMk cId="2286102794" sldId="256"/>
            <ac:spMk id="2" creationId="{00000000-0000-0000-0000-000000000000}"/>
          </ac:spMkLst>
        </pc:spChg>
      </pc:sldChg>
      <pc:sldChg chg="modSp">
        <pc:chgData name="Arthur Pincomb" userId="940d92d515fb5ded" providerId="LiveId" clId="{1B09ADFF-11E3-4655-8AB4-E12954524DCC}" dt="2018-03-09T02:31:23.774" v="59" actId="20577"/>
        <pc:sldMkLst>
          <pc:docMk/>
          <pc:sldMk cId="1311694266" sldId="374"/>
        </pc:sldMkLst>
        <pc:spChg chg="mod">
          <ac:chgData name="Arthur Pincomb" userId="940d92d515fb5ded" providerId="LiveId" clId="{1B09ADFF-11E3-4655-8AB4-E12954524DCC}" dt="2018-03-09T02:31:23.774" v="59" actId="20577"/>
          <ac:spMkLst>
            <pc:docMk/>
            <pc:sldMk cId="1311694266" sldId="374"/>
            <ac:spMk id="3" creationId="{00000000-0000-0000-0000-000000000000}"/>
          </ac:spMkLst>
        </pc:spChg>
      </pc:sldChg>
    </pc:docChg>
  </pc:docChgLst>
  <pc:docChgLst>
    <pc:chgData name="Arthur Pincomb" userId="940d92d515fb5ded" providerId="LiveId" clId="{F8B72439-3CE5-49ED-891F-C6A57C232C25}"/>
    <pc:docChg chg="undo custSel addSld modSld">
      <pc:chgData name="Arthur Pincomb" userId="940d92d515fb5ded" providerId="LiveId" clId="{F8B72439-3CE5-49ED-891F-C6A57C232C25}" dt="2018-04-10T20:15:51.721" v="1139" actId="20577"/>
      <pc:docMkLst>
        <pc:docMk/>
      </pc:docMkLst>
      <pc:sldChg chg="modSp">
        <pc:chgData name="Arthur Pincomb" userId="940d92d515fb5ded" providerId="LiveId" clId="{F8B72439-3CE5-49ED-891F-C6A57C232C25}" dt="2018-04-09T23:40:49.367" v="1039" actId="6549"/>
        <pc:sldMkLst>
          <pc:docMk/>
          <pc:sldMk cId="4223290858" sldId="295"/>
        </pc:sldMkLst>
        <pc:spChg chg="mod">
          <ac:chgData name="Arthur Pincomb" userId="940d92d515fb5ded" providerId="LiveId" clId="{F8B72439-3CE5-49ED-891F-C6A57C232C25}" dt="2018-04-09T23:40:49.367" v="1039" actId="6549"/>
          <ac:spMkLst>
            <pc:docMk/>
            <pc:sldMk cId="4223290858" sldId="295"/>
            <ac:spMk id="3" creationId="{00000000-0000-0000-0000-000000000000}"/>
          </ac:spMkLst>
        </pc:spChg>
      </pc:sldChg>
      <pc:sldChg chg="modSp modAnim">
        <pc:chgData name="Arthur Pincomb" userId="940d92d515fb5ded" providerId="LiveId" clId="{F8B72439-3CE5-49ED-891F-C6A57C232C25}" dt="2018-04-09T16:42:57.960" v="1036" actId="27636"/>
        <pc:sldMkLst>
          <pc:docMk/>
          <pc:sldMk cId="649819062" sldId="368"/>
        </pc:sldMkLst>
        <pc:spChg chg="mod">
          <ac:chgData name="Arthur Pincomb" userId="940d92d515fb5ded" providerId="LiveId" clId="{F8B72439-3CE5-49ED-891F-C6A57C232C25}" dt="2018-04-09T16:42:57.960" v="1036" actId="27636"/>
          <ac:spMkLst>
            <pc:docMk/>
            <pc:sldMk cId="649819062" sldId="368"/>
            <ac:spMk id="3" creationId="{00000000-0000-0000-0000-000000000000}"/>
          </ac:spMkLst>
        </pc:spChg>
      </pc:sldChg>
      <pc:sldChg chg="modSp modAnim">
        <pc:chgData name="Arthur Pincomb" userId="940d92d515fb5ded" providerId="LiveId" clId="{F8B72439-3CE5-49ED-891F-C6A57C232C25}" dt="2018-04-10T20:15:51.721" v="1139" actId="20577"/>
        <pc:sldMkLst>
          <pc:docMk/>
          <pc:sldMk cId="1311694266" sldId="374"/>
        </pc:sldMkLst>
        <pc:spChg chg="mod">
          <ac:chgData name="Arthur Pincomb" userId="940d92d515fb5ded" providerId="LiveId" clId="{F8B72439-3CE5-49ED-891F-C6A57C232C25}" dt="2018-04-10T20:15:51.721" v="1139" actId="20577"/>
          <ac:spMkLst>
            <pc:docMk/>
            <pc:sldMk cId="1311694266" sldId="374"/>
            <ac:spMk id="3" creationId="{00000000-0000-0000-0000-000000000000}"/>
          </ac:spMkLst>
        </pc:spChg>
      </pc:sldChg>
      <pc:sldChg chg="modSp">
        <pc:chgData name="Arthur Pincomb" userId="940d92d515fb5ded" providerId="LiveId" clId="{F8B72439-3CE5-49ED-891F-C6A57C232C25}" dt="2018-04-08T20:31:20.222" v="538" actId="5793"/>
        <pc:sldMkLst>
          <pc:docMk/>
          <pc:sldMk cId="4223739675" sldId="378"/>
        </pc:sldMkLst>
        <pc:spChg chg="mod">
          <ac:chgData name="Arthur Pincomb" userId="940d92d515fb5ded" providerId="LiveId" clId="{F8B72439-3CE5-49ED-891F-C6A57C232C25}" dt="2018-04-08T20:31:20.222" v="538" actId="5793"/>
          <ac:spMkLst>
            <pc:docMk/>
            <pc:sldMk cId="4223739675" sldId="378"/>
            <ac:spMk id="3" creationId="{00000000-0000-0000-0000-000000000000}"/>
          </ac:spMkLst>
        </pc:spChg>
      </pc:sldChg>
      <pc:sldChg chg="modSp add">
        <pc:chgData name="Arthur Pincomb" userId="940d92d515fb5ded" providerId="LiveId" clId="{F8B72439-3CE5-49ED-891F-C6A57C232C25}" dt="2018-04-10T19:57:27.859" v="1138" actId="27636"/>
        <pc:sldMkLst>
          <pc:docMk/>
          <pc:sldMk cId="674603722" sldId="379"/>
        </pc:sldMkLst>
        <pc:spChg chg="mod">
          <ac:chgData name="Arthur Pincomb" userId="940d92d515fb5ded" providerId="LiveId" clId="{F8B72439-3CE5-49ED-891F-C6A57C232C25}" dt="2018-04-07T21:47:40.076" v="49" actId="6549"/>
          <ac:spMkLst>
            <pc:docMk/>
            <pc:sldMk cId="674603722" sldId="379"/>
            <ac:spMk id="2" creationId="{ED1A1528-86B4-4EBC-86CC-9B3A1313DF25}"/>
          </ac:spMkLst>
        </pc:spChg>
        <pc:spChg chg="mod">
          <ac:chgData name="Arthur Pincomb" userId="940d92d515fb5ded" providerId="LiveId" clId="{F8B72439-3CE5-49ED-891F-C6A57C232C25}" dt="2018-04-10T19:57:27.859" v="1138" actId="27636"/>
          <ac:spMkLst>
            <pc:docMk/>
            <pc:sldMk cId="674603722" sldId="379"/>
            <ac:spMk id="3" creationId="{03EF8380-D7F1-4481-8BF2-DB67FB28A7A1}"/>
          </ac:spMkLst>
        </pc:spChg>
      </pc:sldChg>
      <pc:sldChg chg="addSp delSp modSp add">
        <pc:chgData name="Arthur Pincomb" userId="940d92d515fb5ded" providerId="LiveId" clId="{F8B72439-3CE5-49ED-891F-C6A57C232C25}" dt="2018-04-08T18:47:09.575" v="482" actId="14100"/>
        <pc:sldMkLst>
          <pc:docMk/>
          <pc:sldMk cId="4117431643" sldId="380"/>
        </pc:sldMkLst>
        <pc:spChg chg="mod">
          <ac:chgData name="Arthur Pincomb" userId="940d92d515fb5ded" providerId="LiveId" clId="{F8B72439-3CE5-49ED-891F-C6A57C232C25}" dt="2018-04-08T18:46:25.128" v="473" actId="27636"/>
          <ac:spMkLst>
            <pc:docMk/>
            <pc:sldMk cId="4117431643" sldId="380"/>
            <ac:spMk id="2" creationId="{36CE40BA-E7C4-47A1-83E2-DED8E3C013B4}"/>
          </ac:spMkLst>
        </pc:spChg>
        <pc:spChg chg="del mod">
          <ac:chgData name="Arthur Pincomb" userId="940d92d515fb5ded" providerId="LiveId" clId="{F8B72439-3CE5-49ED-891F-C6A57C232C25}" dt="2018-04-08T18:46:08.819" v="470" actId="931"/>
          <ac:spMkLst>
            <pc:docMk/>
            <pc:sldMk cId="4117431643" sldId="380"/>
            <ac:spMk id="3" creationId="{1B801C49-FA25-49D6-9569-4E3BEDD7B0C3}"/>
          </ac:spMkLst>
        </pc:spChg>
        <pc:spChg chg="add del mod">
          <ac:chgData name="Arthur Pincomb" userId="940d92d515fb5ded" providerId="LiveId" clId="{F8B72439-3CE5-49ED-891F-C6A57C232C25}" dt="2018-04-08T18:46:32.616" v="474" actId="931"/>
          <ac:spMkLst>
            <pc:docMk/>
            <pc:sldMk cId="4117431643" sldId="380"/>
            <ac:spMk id="6" creationId="{62B27D8D-93D0-4DA0-BDF5-34D5CBD84EF6}"/>
          </ac:spMkLst>
        </pc:spChg>
        <pc:picChg chg="add mod">
          <ac:chgData name="Arthur Pincomb" userId="940d92d515fb5ded" providerId="LiveId" clId="{F8B72439-3CE5-49ED-891F-C6A57C232C25}" dt="2018-04-08T18:47:09.575" v="482" actId="14100"/>
          <ac:picMkLst>
            <pc:docMk/>
            <pc:sldMk cId="4117431643" sldId="380"/>
            <ac:picMk id="5" creationId="{AB9F2D76-C62B-4F65-988A-F44950CC5125}"/>
          </ac:picMkLst>
        </pc:picChg>
        <pc:picChg chg="add mod">
          <ac:chgData name="Arthur Pincomb" userId="940d92d515fb5ded" providerId="LiveId" clId="{F8B72439-3CE5-49ED-891F-C6A57C232C25}" dt="2018-04-08T18:46:53.925" v="479" actId="14100"/>
          <ac:picMkLst>
            <pc:docMk/>
            <pc:sldMk cId="4117431643" sldId="380"/>
            <ac:picMk id="8" creationId="{3D323561-9476-452D-8204-F358D247253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9C95F-2AB9-417B-A996-E938421C762A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7621A4-D5CB-49A5-AA51-07F988BD3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5564A7-38FC-4429-BEAA-D0539F3E0E4A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0D4744-1B2B-4132-999D-5415E026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7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7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5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9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8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4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01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4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0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8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4744-1B2B-4132-999D-5415E026B3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C589-6214-45C7-ACF4-8C6A64CD3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7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4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8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0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74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3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2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C589-6214-45C7-ACF4-8C6A64CD3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17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6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79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5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1B7B-2736-47DF-BE18-582B1315BEC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2A93-D2FF-445A-B4A9-67DF2C42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1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6886136" cy="1371600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Quarry &amp; Pit Valuations Do You Add Value?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6708648" cy="1676400"/>
          </a:xfrm>
        </p:spPr>
        <p:txBody>
          <a:bodyPr>
            <a:normAutofit/>
          </a:bodyPr>
          <a:lstStyle/>
          <a:p>
            <a:r>
              <a:rPr lang="en-US" dirty="0"/>
              <a:t>Art Pincomb, ASA, CPG</a:t>
            </a:r>
          </a:p>
          <a:p>
            <a:r>
              <a:rPr lang="en-US" dirty="0"/>
              <a:t>Associated Geologists, Inc.</a:t>
            </a:r>
          </a:p>
          <a:p>
            <a:r>
              <a:rPr lang="en-US" dirty="0"/>
              <a:t>www.mineralvaluation.com</a:t>
            </a:r>
          </a:p>
          <a:p>
            <a:r>
              <a:rPr lang="en-US" dirty="0"/>
              <a:t>April 12, 2018</a:t>
            </a:r>
          </a:p>
        </p:txBody>
      </p:sp>
    </p:spTree>
    <p:extLst>
      <p:ext uri="{BB962C8B-B14F-4D97-AF65-F5344CB8AC3E}">
        <p14:creationId xmlns:p14="http://schemas.microsoft.com/office/powerpoint/2010/main" val="228610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" y="762000"/>
            <a:ext cx="70866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FACTORS OF PRODUCTION</a:t>
            </a:r>
          </a:p>
        </p:txBody>
      </p:sp>
      <p:pic>
        <p:nvPicPr>
          <p:cNvPr id="7172" name="Picture 4" descr="http://puckettsclass.weebly.com/uploads/3/7/4/2/37422337/factors_of_production_tre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" y="2057400"/>
            <a:ext cx="84812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3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53228"/>
            <a:ext cx="7275773" cy="10809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Labor - Value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7467600" cy="4292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Assembled Workforce – Entrepreneurs?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“The people are tangible, but they are not property.  However, the attributes of an assembly of people with special skills, team-working ability, pride of workmanship, or loyalty can be a valuable intangible business asset.”</a:t>
            </a:r>
          </a:p>
        </p:txBody>
      </p:sp>
    </p:spTree>
    <p:extLst>
      <p:ext uri="{BB962C8B-B14F-4D97-AF65-F5344CB8AC3E}">
        <p14:creationId xmlns:p14="http://schemas.microsoft.com/office/powerpoint/2010/main" val="422373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7673340" cy="129302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Erosion of Economic Profit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6" y="2133600"/>
            <a:ext cx="5869843" cy="4511492"/>
          </a:xfrm>
        </p:spPr>
      </p:pic>
    </p:spTree>
    <p:extLst>
      <p:ext uri="{BB962C8B-B14F-4D97-AF65-F5344CB8AC3E}">
        <p14:creationId xmlns:p14="http://schemas.microsoft.com/office/powerpoint/2010/main" val="422735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748284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Valuation Approaches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228600" y="2133600"/>
            <a:ext cx="7467600" cy="4572000"/>
          </a:xfrm>
        </p:spPr>
        <p:txBody>
          <a:bodyPr>
            <a:normAutofit/>
          </a:bodyPr>
          <a:lstStyle/>
          <a:p>
            <a:r>
              <a:rPr lang="en-US" dirty="0"/>
              <a:t>Sales Comparison</a:t>
            </a:r>
          </a:p>
          <a:p>
            <a:pPr lvl="1"/>
            <a:r>
              <a:rPr lang="en-US" dirty="0"/>
              <a:t>Permitted Property</a:t>
            </a:r>
          </a:p>
          <a:p>
            <a:r>
              <a:rPr lang="en-US" dirty="0"/>
              <a:t>Cost – Land + Improvements</a:t>
            </a:r>
          </a:p>
          <a:p>
            <a:pPr lvl="1"/>
            <a:r>
              <a:rPr lang="en-US" dirty="0"/>
              <a:t>Improvements – Minimal - Permanent</a:t>
            </a:r>
          </a:p>
          <a:p>
            <a:pPr lvl="2"/>
            <a:r>
              <a:rPr lang="en-US" dirty="0"/>
              <a:t>Buildings</a:t>
            </a:r>
          </a:p>
          <a:p>
            <a:pPr lvl="2"/>
            <a:r>
              <a:rPr lang="en-US" dirty="0"/>
              <a:t>Shaft, Slope, Drift</a:t>
            </a:r>
          </a:p>
          <a:p>
            <a:pPr lvl="2"/>
            <a:r>
              <a:rPr lang="en-US" dirty="0"/>
              <a:t>Rail or Barge</a:t>
            </a:r>
          </a:p>
          <a:p>
            <a:r>
              <a:rPr lang="en-US" dirty="0"/>
              <a:t>Income - DCF</a:t>
            </a:r>
          </a:p>
          <a:p>
            <a:pPr lvl="1"/>
            <a:r>
              <a:rPr lang="en-US" dirty="0"/>
              <a:t>Operational Cash Flow – Total Business Value</a:t>
            </a:r>
          </a:p>
          <a:p>
            <a:pPr lvl="1"/>
            <a:r>
              <a:rPr lang="en-US" dirty="0"/>
              <a:t>Royalty Cash Flow – Property (Reserves) Value</a:t>
            </a:r>
          </a:p>
          <a:p>
            <a:r>
              <a:rPr lang="en-US" dirty="0"/>
              <a:t>Summation – NO!!!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1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67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Why Appraise Mineral Properties?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Sale or Acquisition***</a:t>
            </a:r>
          </a:p>
          <a:p>
            <a:r>
              <a:rPr lang="en-US" dirty="0"/>
              <a:t>Tax or Estate Planning</a:t>
            </a:r>
          </a:p>
          <a:p>
            <a:r>
              <a:rPr lang="en-US" dirty="0"/>
              <a:t>Bankruptcy</a:t>
            </a:r>
          </a:p>
          <a:p>
            <a:r>
              <a:rPr lang="en-US" dirty="0"/>
              <a:t>Securities &amp; Exchange Commission</a:t>
            </a:r>
          </a:p>
          <a:p>
            <a:r>
              <a:rPr lang="en-US" dirty="0"/>
              <a:t>Financing – Financial Institution***</a:t>
            </a:r>
          </a:p>
          <a:p>
            <a:r>
              <a:rPr lang="en-US" dirty="0"/>
              <a:t>Eminent Domain/Condemnation***</a:t>
            </a:r>
          </a:p>
          <a:p>
            <a:r>
              <a:rPr lang="en-US" dirty="0"/>
              <a:t>Divorce Settlement</a:t>
            </a:r>
          </a:p>
          <a:p>
            <a:r>
              <a:rPr lang="en-US" dirty="0"/>
              <a:t>Estate Settlement</a:t>
            </a:r>
          </a:p>
          <a:p>
            <a:r>
              <a:rPr lang="en-US" dirty="0"/>
              <a:t>Conservation Easements</a:t>
            </a:r>
          </a:p>
          <a:p>
            <a:r>
              <a:rPr lang="en-US" dirty="0"/>
              <a:t>Property Tax Appeal***</a:t>
            </a:r>
          </a:p>
          <a:p>
            <a:r>
              <a:rPr lang="en-US" dirty="0"/>
              <a:t>Highest and Best Use - Permitting</a:t>
            </a:r>
          </a:p>
        </p:txBody>
      </p:sp>
    </p:spTree>
    <p:extLst>
      <p:ext uri="{BB962C8B-B14F-4D97-AF65-F5344CB8AC3E}">
        <p14:creationId xmlns:p14="http://schemas.microsoft.com/office/powerpoint/2010/main" val="422329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162800" cy="114062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Valuation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Sale or Acquisition – Land/Assets or Business</a:t>
            </a:r>
          </a:p>
          <a:p>
            <a:endParaRPr lang="en-US" sz="2800" dirty="0"/>
          </a:p>
          <a:p>
            <a:r>
              <a:rPr lang="en-US" sz="3200" dirty="0"/>
              <a:t>Financing – Financial Institution – Land or Business – Collateral</a:t>
            </a:r>
          </a:p>
          <a:p>
            <a:endParaRPr lang="en-US" sz="2800" dirty="0"/>
          </a:p>
          <a:p>
            <a:r>
              <a:rPr lang="en-US" sz="3200" dirty="0"/>
              <a:t>Condemnation – Power to Acquire (Take) private property for public use by an agency.  Subject to Just Compensation.  Income generated from the property, not the business operating on the property.</a:t>
            </a:r>
          </a:p>
          <a:p>
            <a:endParaRPr lang="en-US" sz="3200" dirty="0"/>
          </a:p>
          <a:p>
            <a:r>
              <a:rPr lang="en-US" sz="3200" dirty="0"/>
              <a:t>Conservation Easements – Highest and Best Use</a:t>
            </a:r>
          </a:p>
          <a:p>
            <a:pPr lvl="1"/>
            <a:r>
              <a:rPr lang="en-US" sz="2800" dirty="0"/>
              <a:t>Physically Possible</a:t>
            </a:r>
          </a:p>
          <a:p>
            <a:pPr lvl="1"/>
            <a:r>
              <a:rPr lang="en-US" sz="2800" dirty="0"/>
              <a:t>Legally Permissible</a:t>
            </a:r>
          </a:p>
          <a:p>
            <a:pPr lvl="1"/>
            <a:r>
              <a:rPr lang="en-US" sz="2800" dirty="0"/>
              <a:t>Financially Feasible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1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Valuation Approaches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1"/>
            <a:ext cx="8534400" cy="4571999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Property Tax – Property Classification &amp; Valuation Method  </a:t>
            </a:r>
          </a:p>
          <a:p>
            <a:pPr marL="690563" lvl="1" indent="-514350">
              <a:buFont typeface="+mj-lt"/>
              <a:buAutoNum type="arabicPeriod"/>
            </a:pPr>
            <a:r>
              <a:rPr lang="en-US" sz="2600" b="1" dirty="0"/>
              <a:t>MO &amp; IL – Reserves were Agricultural now Commercial Class</a:t>
            </a:r>
          </a:p>
          <a:p>
            <a:pPr marL="457200" lvl="1" indent="0">
              <a:buNone/>
            </a:pPr>
            <a:r>
              <a:rPr lang="en-US" sz="2600" dirty="0"/>
              <a:t>	MO SB622/HB 2381 – Tax on Current Use – Commercial only if 	Reserves Permitted &amp; Bonded</a:t>
            </a:r>
          </a:p>
          <a:p>
            <a:pPr lvl="1"/>
            <a:endParaRPr lang="en-US" sz="2600" dirty="0"/>
          </a:p>
          <a:p>
            <a:pPr marL="690563" lvl="1" indent="-514350">
              <a:buFont typeface="+mj-lt"/>
              <a:buAutoNum type="arabicPeriod" startAt="2"/>
            </a:pPr>
            <a:r>
              <a:rPr lang="en-US" sz="2600" b="1" dirty="0"/>
              <a:t>Valuing Commercial Classification for Quarries &amp; Pits</a:t>
            </a:r>
          </a:p>
          <a:p>
            <a:pPr marL="284163" lvl="1" indent="0">
              <a:buNone/>
            </a:pPr>
            <a:r>
              <a:rPr lang="en-US" sz="2600" dirty="0"/>
              <a:t>“Arizona” Method – Operating Profit to Value Reserves  Inappropriate	</a:t>
            </a:r>
          </a:p>
          <a:p>
            <a:pPr marL="344488" lvl="1" indent="0">
              <a:buNone/>
            </a:pPr>
            <a:r>
              <a:rPr lang="en-US" sz="2600" dirty="0"/>
              <a:t>Royalty Income Method – Property Tax, not Business Operating on Property Tax	</a:t>
            </a:r>
          </a:p>
          <a:p>
            <a:endParaRPr lang="en-US" sz="3000" dirty="0"/>
          </a:p>
          <a:p>
            <a:r>
              <a:rPr lang="en-US" sz="3000" dirty="0"/>
              <a:t>State Tax Commission of Missouri – October 2015 – “The more assumptions made and the more variables used, increases the speculative nature of the conclusion.  The more historic and actual market information utilized, the more reliable the approach.”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9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4724400" cy="9144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Market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001000" cy="4419599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3200" dirty="0"/>
              <a:t>“The most probable price which a property should bring in a competitive and open market under all conditions requisite to a fair sale, the buyer and seller each acting prudently and knowledgeably, and assuming the price is not affected by undue stimulus.  Implicit in this definition is the consummation of a sale as of a specified date and the passing of title from seller to buyer …”</a:t>
            </a:r>
          </a:p>
        </p:txBody>
      </p:sp>
    </p:spTree>
    <p:extLst>
      <p:ext uri="{BB962C8B-B14F-4D97-AF65-F5344CB8AC3E}">
        <p14:creationId xmlns:p14="http://schemas.microsoft.com/office/powerpoint/2010/main" val="70075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637794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Property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>
            <a:noAutofit/>
          </a:bodyPr>
          <a:lstStyle/>
          <a:p>
            <a:r>
              <a:rPr lang="en-US" sz="2800" dirty="0"/>
              <a:t>Fee Ownership – complete mineral and surface rights</a:t>
            </a:r>
          </a:p>
          <a:p>
            <a:r>
              <a:rPr lang="en-US" sz="2800" dirty="0"/>
              <a:t>Surface Lease – lease surface rights</a:t>
            </a:r>
          </a:p>
          <a:p>
            <a:r>
              <a:rPr lang="en-US" sz="2800" dirty="0"/>
              <a:t>Mineral Lease – lease mineral rights</a:t>
            </a:r>
          </a:p>
          <a:p>
            <a:r>
              <a:rPr lang="en-US" sz="2800" dirty="0"/>
              <a:t>Surface Only – ownership of surface rights</a:t>
            </a:r>
          </a:p>
          <a:p>
            <a:r>
              <a:rPr lang="en-US" sz="2800" dirty="0"/>
              <a:t>Mineral Only – ownership of mineral rights</a:t>
            </a:r>
          </a:p>
        </p:txBody>
      </p:sp>
    </p:spTree>
    <p:extLst>
      <p:ext uri="{BB962C8B-B14F-4D97-AF65-F5344CB8AC3E}">
        <p14:creationId xmlns:p14="http://schemas.microsoft.com/office/powerpoint/2010/main" val="87618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7162800" cy="12930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Land (Reserves) &amp;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6887389" cy="4521127"/>
          </a:xfrm>
        </p:spPr>
        <p:txBody>
          <a:bodyPr>
            <a:noAutofit/>
          </a:bodyPr>
          <a:lstStyle/>
          <a:p>
            <a:r>
              <a:rPr lang="en-US" dirty="0"/>
              <a:t>Property - Minerals/Reserves &amp; Quality</a:t>
            </a:r>
          </a:p>
          <a:p>
            <a:r>
              <a:rPr lang="en-US" dirty="0"/>
              <a:t>Permit – Mineable</a:t>
            </a:r>
          </a:p>
          <a:p>
            <a:r>
              <a:rPr lang="en-US" dirty="0"/>
              <a:t>Buffer – Berms - Visual / Blasting / Dust</a:t>
            </a:r>
          </a:p>
          <a:p>
            <a:r>
              <a:rPr lang="en-US" dirty="0"/>
              <a:t>Property Line &amp; Other Setbacks</a:t>
            </a:r>
          </a:p>
          <a:p>
            <a:r>
              <a:rPr lang="en-US" dirty="0"/>
              <a:t>Plant Site &amp; Stockpile Area</a:t>
            </a:r>
          </a:p>
          <a:p>
            <a:r>
              <a:rPr lang="en-US" dirty="0"/>
              <a:t>Boneyard</a:t>
            </a:r>
          </a:p>
          <a:p>
            <a:r>
              <a:rPr lang="en-US" dirty="0"/>
              <a:t>Right-of-Way</a:t>
            </a:r>
          </a:p>
          <a:p>
            <a:r>
              <a:rPr lang="en-US" dirty="0"/>
              <a:t>Access - Ramp</a:t>
            </a:r>
          </a:p>
          <a:p>
            <a:r>
              <a:rPr lang="en-US" dirty="0"/>
              <a:t>Overburden Piles</a:t>
            </a:r>
          </a:p>
          <a:p>
            <a:r>
              <a:rPr lang="en-US" dirty="0"/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38237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Geologist(s), Inc.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95090"/>
            <a:ext cx="3241940" cy="4862910"/>
          </a:xfrm>
        </p:spPr>
      </p:pic>
    </p:spTree>
    <p:extLst>
      <p:ext uri="{BB962C8B-B14F-4D97-AF65-F5344CB8AC3E}">
        <p14:creationId xmlns:p14="http://schemas.microsoft.com/office/powerpoint/2010/main" val="213341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1628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Land / Reserves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8600" y="1295400"/>
          <a:ext cx="8610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rawing" r:id="rId4" imgW="6000750" imgH="4114800" progId="AutoCADLT.Drawing.4">
                  <p:embed/>
                </p:oleObj>
              </mc:Choice>
              <mc:Fallback>
                <p:oleObj name="Drawing" r:id="rId4" imgW="6000750" imgH="4114800" progId="AutoCADLT.Drawing.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610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43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2390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Reserve: Proven &amp; Probable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05800" cy="48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000" dirty="0"/>
              <a:t>Reserve – That part of a mineral deposit which could be economically and legally extracted or produced at the time of the reserve estimation.</a:t>
            </a:r>
          </a:p>
          <a:p>
            <a:pPr algn="just">
              <a:lnSpc>
                <a:spcPct val="90000"/>
              </a:lnSpc>
            </a:pPr>
            <a:endParaRPr lang="en-US" altLang="en-US" sz="1800" dirty="0"/>
          </a:p>
          <a:p>
            <a:pPr algn="just">
              <a:lnSpc>
                <a:spcPct val="90000"/>
              </a:lnSpc>
            </a:pPr>
            <a:r>
              <a:rPr lang="en-US" altLang="en-US" sz="2000" dirty="0"/>
              <a:t>Proven Reserve – “… sampling and measurement are spaced so closely and the geologic character is so well-defined that size, shape, depth, and mineral content of reserves are </a:t>
            </a:r>
            <a:r>
              <a:rPr lang="en-US" altLang="en-US" sz="2000" b="1" dirty="0">
                <a:solidFill>
                  <a:schemeClr val="bg1"/>
                </a:solidFill>
              </a:rPr>
              <a:t>well established</a:t>
            </a:r>
            <a:r>
              <a:rPr lang="en-US" altLang="en-US" sz="2000" dirty="0">
                <a:solidFill>
                  <a:schemeClr val="bg1"/>
                </a:solidFill>
              </a:rPr>
              <a:t>.”</a:t>
            </a:r>
          </a:p>
          <a:p>
            <a:pPr algn="just">
              <a:lnSpc>
                <a:spcPct val="90000"/>
              </a:lnSpc>
            </a:pPr>
            <a:r>
              <a:rPr lang="en-US" altLang="en-US" sz="2000" dirty="0"/>
              <a:t>Probable Reserve – “…The degree of assurance, although lower than that for proven reserve, is high enough to </a:t>
            </a:r>
            <a:r>
              <a:rPr lang="en-US" altLang="en-US" sz="2000" b="1" dirty="0">
                <a:solidFill>
                  <a:schemeClr val="bg1"/>
                </a:solidFill>
              </a:rPr>
              <a:t>assume continuity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/>
              <a:t>between points of observation.”</a:t>
            </a:r>
          </a:p>
          <a:p>
            <a:pPr marL="36576" indent="0" algn="r">
              <a:lnSpc>
                <a:spcPct val="90000"/>
              </a:lnSpc>
              <a:buNone/>
            </a:pPr>
            <a:r>
              <a:rPr lang="en-US" altLang="en-US" sz="1400" dirty="0"/>
              <a:t>United States SEC Form S-18</a:t>
            </a:r>
          </a:p>
          <a:p>
            <a:pPr marL="36576" indent="0" algn="r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Possible Reserve</a:t>
            </a:r>
          </a:p>
        </p:txBody>
      </p:sp>
    </p:spTree>
    <p:extLst>
      <p:ext uri="{BB962C8B-B14F-4D97-AF65-F5344CB8AC3E}">
        <p14:creationId xmlns:p14="http://schemas.microsoft.com/office/powerpoint/2010/main" val="110826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6248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Reserve Estimate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41375" y="2133600"/>
            <a:ext cx="74676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sz="2400" b="1" dirty="0"/>
              <a:t>Area (ac) x Thickness x Conversion Factor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400" b="1" dirty="0"/>
              <a:t>Area – Physical &amp; Legal Limitations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Already Mined             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Setbacks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ROW or Easements – </a:t>
            </a:r>
            <a:r>
              <a:rPr lang="en-US" altLang="en-US" sz="2000" b="1" dirty="0" err="1"/>
              <a:t>Powerlines</a:t>
            </a:r>
            <a:r>
              <a:rPr lang="en-US" altLang="en-US" sz="2000" b="1" dirty="0"/>
              <a:t> or Pipelines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Plant Site/ Stockpiles/ Roads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Shape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Drill Hole Data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400" b="1" dirty="0"/>
              <a:t>Area – Economic Limitations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OB vs Rock Thick – Stripping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z="2000" b="1" dirty="0"/>
              <a:t>Rock Quality</a:t>
            </a:r>
          </a:p>
        </p:txBody>
      </p:sp>
    </p:spTree>
    <p:extLst>
      <p:ext uri="{BB962C8B-B14F-4D97-AF65-F5344CB8AC3E}">
        <p14:creationId xmlns:p14="http://schemas.microsoft.com/office/powerpoint/2010/main" val="277419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15" y="685800"/>
            <a:ext cx="6377940" cy="12930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Income Approach – Operational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848600" cy="4800600"/>
          </a:xfrm>
        </p:spPr>
        <p:txBody>
          <a:bodyPr>
            <a:noAutofit/>
          </a:bodyPr>
          <a:lstStyle/>
          <a:p>
            <a:r>
              <a:rPr lang="en-US" sz="3200" dirty="0"/>
              <a:t>Annual Sales, not Production</a:t>
            </a:r>
          </a:p>
          <a:p>
            <a:r>
              <a:rPr lang="en-US" sz="3200" dirty="0"/>
              <a:t>Reserves/Resources – Mine Life</a:t>
            </a:r>
          </a:p>
          <a:p>
            <a:r>
              <a:rPr lang="en-US" sz="3200" dirty="0"/>
              <a:t>Sales Revenue</a:t>
            </a:r>
          </a:p>
          <a:p>
            <a:r>
              <a:rPr lang="en-US" sz="3200" dirty="0"/>
              <a:t>Operating Costs/SG&amp;A</a:t>
            </a:r>
          </a:p>
          <a:p>
            <a:r>
              <a:rPr lang="en-US" sz="3200" dirty="0"/>
              <a:t>Pre-Net Operating Income/EBITDA</a:t>
            </a:r>
          </a:p>
          <a:p>
            <a:r>
              <a:rPr lang="en-US" sz="3200" dirty="0"/>
              <a:t>Capital Expenditures/Sustaining Capital</a:t>
            </a:r>
          </a:p>
          <a:p>
            <a:r>
              <a:rPr lang="en-US" sz="3200" dirty="0"/>
              <a:t>Operational Cash Flow</a:t>
            </a:r>
          </a:p>
          <a:p>
            <a:r>
              <a:rPr lang="en-US" sz="3200" dirty="0"/>
              <a:t>Discount to Present Value</a:t>
            </a:r>
          </a:p>
        </p:txBody>
      </p:sp>
    </p:spTree>
    <p:extLst>
      <p:ext uri="{BB962C8B-B14F-4D97-AF65-F5344CB8AC3E}">
        <p14:creationId xmlns:p14="http://schemas.microsoft.com/office/powerpoint/2010/main" val="9705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7268389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Income Approach – </a:t>
            </a:r>
            <a:b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Royalty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Annual Sales</a:t>
            </a:r>
          </a:p>
          <a:p>
            <a:r>
              <a:rPr lang="en-US" sz="3200" dirty="0"/>
              <a:t>Reserves/Resources – Mine Life</a:t>
            </a:r>
          </a:p>
          <a:p>
            <a:r>
              <a:rPr lang="en-US" sz="3200" dirty="0"/>
              <a:t>Sales Revenue – ASP $/Ton</a:t>
            </a:r>
          </a:p>
          <a:p>
            <a:r>
              <a:rPr lang="en-US" sz="3200" dirty="0"/>
              <a:t>Royalty Rate - % ASP</a:t>
            </a:r>
          </a:p>
          <a:p>
            <a:r>
              <a:rPr lang="en-US" sz="3200" dirty="0"/>
              <a:t>Royalty Income</a:t>
            </a:r>
          </a:p>
          <a:p>
            <a:r>
              <a:rPr lang="en-US" sz="3200" dirty="0"/>
              <a:t>Discount to Present Value</a:t>
            </a:r>
          </a:p>
        </p:txBody>
      </p:sp>
    </p:spTree>
    <p:extLst>
      <p:ext uri="{BB962C8B-B14F-4D97-AF65-F5344CB8AC3E}">
        <p14:creationId xmlns:p14="http://schemas.microsoft.com/office/powerpoint/2010/main" val="144518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58" descr="untitle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00" y="644333"/>
            <a:ext cx="4017812" cy="50359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0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60" y="1978941"/>
            <a:ext cx="5171492" cy="2366718"/>
          </a:xfrm>
          <a:noFill/>
        </p:spPr>
      </p:pic>
    </p:spTree>
    <p:extLst>
      <p:ext uri="{BB962C8B-B14F-4D97-AF65-F5344CB8AC3E}">
        <p14:creationId xmlns:p14="http://schemas.microsoft.com/office/powerpoint/2010/main" val="352988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7391400" cy="12930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Going Concern</a:t>
            </a:r>
            <a:b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Mining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4648200"/>
          </a:xfrm>
        </p:spPr>
        <p:txBody>
          <a:bodyPr>
            <a:normAutofit/>
          </a:bodyPr>
          <a:lstStyle/>
          <a:p>
            <a:r>
              <a:rPr lang="en-US" dirty="0"/>
              <a:t>Total Value = Market Value using Operational Discounted Cash Flow – Business Enterprise Value</a:t>
            </a:r>
          </a:p>
          <a:p>
            <a:r>
              <a:rPr lang="en-US" dirty="0"/>
              <a:t>Components of Value – Tangible Assets</a:t>
            </a:r>
          </a:p>
          <a:p>
            <a:pPr lvl="1"/>
            <a:r>
              <a:rPr lang="en-US" dirty="0"/>
              <a:t>Land &amp; Improvements/Permitted – Royalty Discounted Cash Flow or Sales Comparison</a:t>
            </a:r>
          </a:p>
          <a:p>
            <a:pPr lvl="1"/>
            <a:r>
              <a:rPr lang="en-US" dirty="0"/>
              <a:t>Machinery &amp; Equipment – Auction Values</a:t>
            </a:r>
          </a:p>
          <a:p>
            <a:pPr lvl="1"/>
            <a:r>
              <a:rPr lang="en-US" dirty="0"/>
              <a:t>Stockpiles – Inventory</a:t>
            </a:r>
          </a:p>
          <a:p>
            <a:pPr lvl="1"/>
            <a:r>
              <a:rPr lang="en-US" dirty="0"/>
              <a:t>Other Income – Trucks / Asphalt / Concrete</a:t>
            </a:r>
          </a:p>
          <a:p>
            <a:pPr marL="512762" lvl="1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512762" lvl="1" indent="-457200">
              <a:buFont typeface="Wingdings" panose="05000000000000000000" pitchFamily="2" charset="2"/>
              <a:buChar char="ü"/>
            </a:pPr>
            <a:r>
              <a:rPr lang="en-US" sz="3000" dirty="0"/>
              <a:t>Economic Profit – Intangible Asset</a:t>
            </a:r>
          </a:p>
          <a:p>
            <a:pPr marL="512762" lvl="1" indent="-457200">
              <a:buFont typeface="Wingdings" panose="05000000000000000000" pitchFamily="2" charset="2"/>
              <a:buChar char="ü"/>
            </a:pPr>
            <a:r>
              <a:rPr lang="en-US" sz="3000" dirty="0"/>
              <a:t>Residual Value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6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75438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Complex Issues in Mineral Appraisals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336872"/>
            <a:ext cx="6887389" cy="4216327"/>
          </a:xfrm>
        </p:spPr>
        <p:txBody>
          <a:bodyPr>
            <a:noAutofit/>
          </a:bodyPr>
          <a:lstStyle/>
          <a:p>
            <a:r>
              <a:rPr lang="en-US" sz="2800" dirty="0"/>
              <a:t>Excess Reserves &amp; Residual Values</a:t>
            </a:r>
          </a:p>
          <a:p>
            <a:r>
              <a:rPr lang="en-US" sz="2800" dirty="0"/>
              <a:t>DCF - When is Year 1?</a:t>
            </a:r>
          </a:p>
          <a:p>
            <a:r>
              <a:rPr lang="en-US" sz="2800" dirty="0"/>
              <a:t>Business or Property – Tax &amp; Condemn</a:t>
            </a:r>
          </a:p>
          <a:p>
            <a:r>
              <a:rPr lang="en-US" sz="2800" dirty="0"/>
              <a:t>Greenfield Sites Annual Sales</a:t>
            </a:r>
          </a:p>
          <a:p>
            <a:r>
              <a:rPr lang="en-US" sz="2800" dirty="0"/>
              <a:t>Nuances of the Market</a:t>
            </a:r>
          </a:p>
          <a:p>
            <a:pPr lvl="1"/>
            <a:r>
              <a:rPr lang="en-US" sz="2800" dirty="0"/>
              <a:t>Transportation Costs</a:t>
            </a:r>
          </a:p>
          <a:p>
            <a:pPr lvl="1"/>
            <a:r>
              <a:rPr lang="en-US" sz="2800" dirty="0"/>
              <a:t>Synergies</a:t>
            </a:r>
          </a:p>
          <a:p>
            <a:r>
              <a:rPr lang="en-US" sz="2800" dirty="0"/>
              <a:t>What is a Mineral</a:t>
            </a:r>
          </a:p>
        </p:txBody>
      </p:sp>
    </p:spTree>
    <p:extLst>
      <p:ext uri="{BB962C8B-B14F-4D97-AF65-F5344CB8AC3E}">
        <p14:creationId xmlns:p14="http://schemas.microsoft.com/office/powerpoint/2010/main" val="352983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40BA-E7C4-47A1-83E2-DED8E3C0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Standards of Professional Appraisal Practice (USPAP)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F2D76-C62B-4F65-988A-F44950CC51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0" y="2204814"/>
            <a:ext cx="3535877" cy="44947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323561-9476-452D-8204-F358D2472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4815"/>
            <a:ext cx="3276600" cy="4494725"/>
          </a:xfrm>
        </p:spPr>
      </p:pic>
    </p:spTree>
    <p:extLst>
      <p:ext uri="{BB962C8B-B14F-4D97-AF65-F5344CB8AC3E}">
        <p14:creationId xmlns:p14="http://schemas.microsoft.com/office/powerpoint/2010/main" val="411743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301345" cy="777240"/>
          </a:xfrm>
          <a:noFill/>
        </p:spPr>
        <p:txBody>
          <a:bodyPr>
            <a:normAutofit/>
          </a:bodyPr>
          <a:lstStyle/>
          <a:p>
            <a:pPr algn="ctr">
              <a:tabLst>
                <a:tab pos="1828800" algn="l"/>
              </a:tabLst>
            </a:pP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Minerals Valued by AGI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65404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Crushed Stone</a:t>
            </a:r>
          </a:p>
          <a:p>
            <a:r>
              <a:rPr lang="en-US" sz="2900" dirty="0"/>
              <a:t>Sand &amp; Gravel</a:t>
            </a:r>
          </a:p>
          <a:p>
            <a:r>
              <a:rPr lang="en-US" sz="2900" dirty="0"/>
              <a:t>Dimension Stone</a:t>
            </a:r>
          </a:p>
          <a:p>
            <a:r>
              <a:rPr lang="en-US" sz="2900" dirty="0"/>
              <a:t>Silica Sand (Frac Sand)</a:t>
            </a:r>
          </a:p>
          <a:p>
            <a:endParaRPr lang="en-US" dirty="0"/>
          </a:p>
          <a:p>
            <a:r>
              <a:rPr lang="en-US" dirty="0"/>
              <a:t>High-Purity Limestone</a:t>
            </a:r>
          </a:p>
          <a:p>
            <a:r>
              <a:rPr lang="en-US" dirty="0"/>
              <a:t>Coal</a:t>
            </a:r>
          </a:p>
          <a:p>
            <a:r>
              <a:rPr lang="en-US" dirty="0"/>
              <a:t>Potash</a:t>
            </a:r>
          </a:p>
          <a:p>
            <a:r>
              <a:rPr lang="en-US" dirty="0"/>
              <a:t>Clay</a:t>
            </a:r>
          </a:p>
          <a:p>
            <a:r>
              <a:rPr lang="en-US" dirty="0"/>
              <a:t>Gold</a:t>
            </a:r>
          </a:p>
          <a:p>
            <a:r>
              <a:rPr lang="en-US" dirty="0"/>
              <a:t>Gypsum</a:t>
            </a:r>
          </a:p>
          <a:p>
            <a:r>
              <a:rPr lang="en-US" dirty="0" err="1"/>
              <a:t>Trona</a:t>
            </a:r>
            <a:endParaRPr lang="en-US" dirty="0"/>
          </a:p>
          <a:p>
            <a:r>
              <a:rPr lang="en-US" dirty="0"/>
              <a:t>Titanium</a:t>
            </a:r>
          </a:p>
          <a:p>
            <a:r>
              <a:rPr lang="en-US" dirty="0"/>
              <a:t>Air Space</a:t>
            </a:r>
          </a:p>
          <a:p>
            <a:r>
              <a:rPr lang="en-US" dirty="0"/>
              <a:t>Water</a:t>
            </a:r>
          </a:p>
          <a:p>
            <a:r>
              <a:rPr lang="en-US" dirty="0" err="1"/>
              <a:t>Europeum</a:t>
            </a:r>
            <a:endParaRPr lang="en-US" dirty="0"/>
          </a:p>
          <a:p>
            <a:r>
              <a:rPr lang="en-US" dirty="0"/>
              <a:t>Roofing Granules</a:t>
            </a:r>
          </a:p>
          <a:p>
            <a:r>
              <a:rPr lang="en-US" dirty="0"/>
              <a:t>Industrial Plants Real Estate</a:t>
            </a:r>
          </a:p>
        </p:txBody>
      </p:sp>
    </p:spTree>
    <p:extLst>
      <p:ext uri="{BB962C8B-B14F-4D97-AF65-F5344CB8AC3E}">
        <p14:creationId xmlns:p14="http://schemas.microsoft.com/office/powerpoint/2010/main" val="129649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0918"/>
            <a:ext cx="9137650" cy="68580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7470775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Thornton Quarry</a:t>
            </a:r>
          </a:p>
        </p:txBody>
      </p:sp>
    </p:spTree>
    <p:extLst>
      <p:ext uri="{BB962C8B-B14F-4D97-AF65-F5344CB8AC3E}">
        <p14:creationId xmlns:p14="http://schemas.microsoft.com/office/powerpoint/2010/main" val="77474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32012"/>
            <a:ext cx="7391400" cy="1371600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Mining Operation – What Has Value – What do You 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05800" cy="4530693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800" dirty="0"/>
              <a:t>Property (Mineral Deposit) Identified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/>
              <a:t>Permitted (Legally Mineable)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/>
              <a:t>Extracted from Ground</a:t>
            </a:r>
          </a:p>
          <a:p>
            <a:pPr marL="852678" lvl="1" indent="-514350">
              <a:buFont typeface="+mj-lt"/>
              <a:buAutoNum type="alphaLcParenR"/>
            </a:pPr>
            <a:r>
              <a:rPr lang="en-US" sz="2800" dirty="0"/>
              <a:t>Surface</a:t>
            </a:r>
          </a:p>
          <a:p>
            <a:pPr marL="852678" lvl="1" indent="-514350">
              <a:buFont typeface="+mj-lt"/>
              <a:buAutoNum type="alphaLcParenR"/>
            </a:pPr>
            <a:r>
              <a:rPr lang="en-US" sz="2800" dirty="0"/>
              <a:t>Subsurface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/>
              <a:t>Processed for Market - Specifications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/>
              <a:t>Sell to Market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/>
              <a:t>Delivered to Market – Optional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/>
              <a:t>Make more $$$ than Spend $</a:t>
            </a:r>
          </a:p>
        </p:txBody>
      </p:sp>
    </p:spTree>
    <p:extLst>
      <p:ext uri="{BB962C8B-B14F-4D97-AF65-F5344CB8AC3E}">
        <p14:creationId xmlns:p14="http://schemas.microsoft.com/office/powerpoint/2010/main" val="420667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76" y="762000"/>
            <a:ext cx="7467600" cy="10668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FACTORS OF PRODUCTION</a:t>
            </a:r>
          </a:p>
        </p:txBody>
      </p:sp>
      <p:pic>
        <p:nvPicPr>
          <p:cNvPr id="7170" name="Picture 2" descr="http://media-cache-ak0.pinimg.com/736x/0e/ed/d8/0eedd81f8a1ad3522b0d1ac134de11e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649" y="2133600"/>
            <a:ext cx="5151152" cy="43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9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1528-86B4-4EBC-86CC-9B3A1313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IS AN ENTREPRENEUR??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8380-D7F1-4481-8BF2-DB67FB28A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2"/>
            <a:ext cx="7848600" cy="414012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 person who starts a business and is willing to risk loss in order to make money.</a:t>
            </a:r>
          </a:p>
          <a:p>
            <a:r>
              <a:rPr lang="en-US" b="1" dirty="0"/>
              <a:t>An entrepreneur has to be able to build a team that cares about their work, and to do that you have to care about how you create your team.</a:t>
            </a:r>
          </a:p>
          <a:p>
            <a:r>
              <a:rPr lang="en-US" b="1" dirty="0"/>
              <a:t>Imagining new ways to solve problems and create value.</a:t>
            </a:r>
          </a:p>
          <a:p>
            <a:r>
              <a:rPr lang="en-US" b="1" dirty="0"/>
              <a:t>It's the constant hunger for making things better and the idea that you are never satisfied with how things are.</a:t>
            </a:r>
          </a:p>
          <a:p>
            <a:r>
              <a:rPr lang="en-US" b="1" dirty="0"/>
              <a:t>Entrepreneurship is the mindset that allows you to see opportunity everywhere.</a:t>
            </a:r>
          </a:p>
        </p:txBody>
      </p:sp>
    </p:spTree>
    <p:extLst>
      <p:ext uri="{BB962C8B-B14F-4D97-AF65-F5344CB8AC3E}">
        <p14:creationId xmlns:p14="http://schemas.microsoft.com/office/powerpoint/2010/main" val="67460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FACTORS OF PRODUCTION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331949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10963</TotalTime>
  <Words>935</Words>
  <Application>Microsoft Office PowerPoint</Application>
  <PresentationFormat>On-screen Show (4:3)</PresentationFormat>
  <Paragraphs>193</Paragraphs>
  <Slides>28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Trebuchet MS</vt:lpstr>
      <vt:lpstr>Wingdings</vt:lpstr>
      <vt:lpstr>Wingdings 2</vt:lpstr>
      <vt:lpstr>HDOfficeLightV0</vt:lpstr>
      <vt:lpstr>Berlin</vt:lpstr>
      <vt:lpstr>Drawing</vt:lpstr>
      <vt:lpstr>Quarry &amp; Pit Valuations Do You Add Value?</vt:lpstr>
      <vt:lpstr>Associated Geologist(s), Inc.</vt:lpstr>
      <vt:lpstr>Uniform Standards of Professional Appraisal Practice (USPAP)</vt:lpstr>
      <vt:lpstr>Minerals Valued by AGI</vt:lpstr>
      <vt:lpstr>Thornton Quarry</vt:lpstr>
      <vt:lpstr>Mining Operation – What Has Value – What do You own?</vt:lpstr>
      <vt:lpstr>FACTORS OF PRODUCTION</vt:lpstr>
      <vt:lpstr>WHAT IS AN ENTREPRENEUR??</vt:lpstr>
      <vt:lpstr>FACTORS OF PRODUCTION</vt:lpstr>
      <vt:lpstr>FACTORS OF PRODUCTION</vt:lpstr>
      <vt:lpstr>Labor - Value Contribution</vt:lpstr>
      <vt:lpstr>Erosion of Economic Profit</vt:lpstr>
      <vt:lpstr>Valuation Approaches</vt:lpstr>
      <vt:lpstr>Why Appraise Mineral Properties?</vt:lpstr>
      <vt:lpstr>Valuation Approaches</vt:lpstr>
      <vt:lpstr>Valuation Approaches</vt:lpstr>
      <vt:lpstr>Market Value</vt:lpstr>
      <vt:lpstr>Property Ownership</vt:lpstr>
      <vt:lpstr>Land (Reserves) &amp; Improvements</vt:lpstr>
      <vt:lpstr>Land / Reserves</vt:lpstr>
      <vt:lpstr>Reserve: Proven &amp; Probable</vt:lpstr>
      <vt:lpstr>Reserve Estimate</vt:lpstr>
      <vt:lpstr>Income Approach – Operational Cash Flow</vt:lpstr>
      <vt:lpstr>Income Approach –  Royalty Cash Flow</vt:lpstr>
      <vt:lpstr>PowerPoint Presentation</vt:lpstr>
      <vt:lpstr>PowerPoint Presentation</vt:lpstr>
      <vt:lpstr>Going Concern Mining Operation</vt:lpstr>
      <vt:lpstr>Complex Issues in Mineral Appraisals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Thornton Quarry</dc:title>
  <dc:creator>Dell</dc:creator>
  <cp:lastModifiedBy>Arthur Pincomb</cp:lastModifiedBy>
  <cp:revision>168</cp:revision>
  <cp:lastPrinted>2018-04-09T16:57:36Z</cp:lastPrinted>
  <dcterms:created xsi:type="dcterms:W3CDTF">2013-05-08T01:58:05Z</dcterms:created>
  <dcterms:modified xsi:type="dcterms:W3CDTF">2018-04-10T20:29:04Z</dcterms:modified>
</cp:coreProperties>
</file>